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02" y="16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7597-8EA0-4094-9322-8AF8547BF728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E6A2-0921-486E-AC0D-1D4E28AC0B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242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7597-8EA0-4094-9322-8AF8547BF728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E6A2-0921-486E-AC0D-1D4E28AC0B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601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7597-8EA0-4094-9322-8AF8547BF728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E6A2-0921-486E-AC0D-1D4E28AC0B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80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7597-8EA0-4094-9322-8AF8547BF728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E6A2-0921-486E-AC0D-1D4E28AC0B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669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7597-8EA0-4094-9322-8AF8547BF728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E6A2-0921-486E-AC0D-1D4E28AC0B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43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7597-8EA0-4094-9322-8AF8547BF728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E6A2-0921-486E-AC0D-1D4E28AC0B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417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7597-8EA0-4094-9322-8AF8547BF728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E6A2-0921-486E-AC0D-1D4E28AC0B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51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7597-8EA0-4094-9322-8AF8547BF728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E6A2-0921-486E-AC0D-1D4E28AC0B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60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7597-8EA0-4094-9322-8AF8547BF728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E6A2-0921-486E-AC0D-1D4E28AC0B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660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7597-8EA0-4094-9322-8AF8547BF728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E6A2-0921-486E-AC0D-1D4E28AC0B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46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7597-8EA0-4094-9322-8AF8547BF728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E6A2-0921-486E-AC0D-1D4E28AC0B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25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97597-8EA0-4094-9322-8AF8547BF728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EE6A2-0921-486E-AC0D-1D4E28AC0B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28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1 つが点灯している 5 つの電球">
            <a:extLst>
              <a:ext uri="{FF2B5EF4-FFF2-40B4-BE49-F238E27FC236}">
                <a16:creationId xmlns:a16="http://schemas.microsoft.com/office/drawing/2014/main" id="{1E00E072-F280-4EB2-884E-3735E956F6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18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" y="254000"/>
            <a:ext cx="9901165" cy="6604000"/>
          </a:xfrm>
          <a:prstGeom prst="rect">
            <a:avLst/>
          </a:prstGeom>
          <a:gradFill>
            <a:gsLst>
              <a:gs pos="0">
                <a:srgbClr val="00B0F0">
                  <a:alpha val="0"/>
                  <a:lumMod val="0"/>
                  <a:lumOff val="100000"/>
                </a:srgbClr>
              </a:gs>
              <a:gs pos="0">
                <a:schemeClr val="bg1"/>
              </a:gs>
              <a:gs pos="15000">
                <a:schemeClr val="bg1">
                  <a:alpha val="0"/>
                  <a:lumMod val="0"/>
                  <a:lumOff val="100000"/>
                </a:schemeClr>
              </a:gs>
              <a:gs pos="100000">
                <a:srgbClr val="FFFF00"/>
              </a:gs>
            </a:gsLst>
            <a:lin ang="5400000" scaled="1"/>
          </a:gradFill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3CAA1B9-A643-4E21-876C-7C02AF4373E2}"/>
              </a:ext>
            </a:extLst>
          </p:cNvPr>
          <p:cNvSpPr/>
          <p:nvPr/>
        </p:nvSpPr>
        <p:spPr>
          <a:xfrm>
            <a:off x="0" y="0"/>
            <a:ext cx="9901164" cy="559676"/>
          </a:xfrm>
          <a:prstGeom prst="rect">
            <a:avLst/>
          </a:prstGeom>
          <a:gradFill>
            <a:gsLst>
              <a:gs pos="0">
                <a:srgbClr val="00B0F0">
                  <a:alpha val="0"/>
                  <a:lumMod val="0"/>
                  <a:lumOff val="100000"/>
                </a:srgbClr>
              </a:gs>
              <a:gs pos="0">
                <a:srgbClr val="00B050"/>
              </a:gs>
              <a:gs pos="48000">
                <a:srgbClr val="92D050"/>
              </a:gs>
              <a:gs pos="95000">
                <a:srgbClr val="00B0F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C208E49-715D-455B-A825-0401FC909733}"/>
              </a:ext>
            </a:extLst>
          </p:cNvPr>
          <p:cNvSpPr txBox="1"/>
          <p:nvPr/>
        </p:nvSpPr>
        <p:spPr>
          <a:xfrm>
            <a:off x="4561841" y="219517"/>
            <a:ext cx="5221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作成者</a:t>
            </a:r>
            <a:r>
              <a:rPr lang="en-US" altLang="ja-JP" sz="1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:</a:t>
            </a:r>
            <a:r>
              <a:rPr lang="ja-JP" altLang="en-US" sz="1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　　　　　　作成日</a:t>
            </a:r>
            <a:r>
              <a:rPr lang="en-US" altLang="ja-JP" sz="1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:</a:t>
            </a:r>
            <a:r>
              <a:rPr lang="ja-JP" altLang="en-US" sz="1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年　月　日　　　　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51104BB-8A71-442E-9119-B7C98A1333BA}"/>
              </a:ext>
            </a:extLst>
          </p:cNvPr>
          <p:cNvSpPr/>
          <p:nvPr/>
        </p:nvSpPr>
        <p:spPr>
          <a:xfrm>
            <a:off x="314084" y="813676"/>
            <a:ext cx="4501755" cy="5790323"/>
          </a:xfrm>
          <a:prstGeom prst="roundRect">
            <a:avLst>
              <a:gd name="adj" fmla="val 451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57175" indent="-257175">
              <a:buAutoNum type="arabicPeriod"/>
            </a:pPr>
            <a:r>
              <a:rPr lang="ja-JP" altLang="en-US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発明タイトル（簡単なネーミング）</a:t>
            </a:r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2.  </a:t>
            </a:r>
            <a:r>
              <a:rPr lang="ja-JP" altLang="en-US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発明の技術分野（どういった分野に使われますか？）</a:t>
            </a:r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3</a:t>
            </a:r>
            <a:r>
              <a:rPr lang="ja-JP" altLang="en-US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．その分野の従来技術</a:t>
            </a:r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（知っている従来技術や、調査結果を記載）</a:t>
            </a:r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4</a:t>
            </a:r>
            <a:r>
              <a:rPr lang="ja-JP" altLang="en-US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．従来技術の課題</a:t>
            </a:r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（その従来技術ではどういった課題がありましたか？）</a:t>
            </a:r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ctr"/>
            <a:endParaRPr lang="ja-JP" alt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3A36645-D583-42C9-B7AE-3768A668C161}"/>
              </a:ext>
            </a:extLst>
          </p:cNvPr>
          <p:cNvSpPr/>
          <p:nvPr/>
        </p:nvSpPr>
        <p:spPr>
          <a:xfrm>
            <a:off x="5016062" y="813676"/>
            <a:ext cx="4574978" cy="5824807"/>
          </a:xfrm>
          <a:prstGeom prst="roundRect">
            <a:avLst>
              <a:gd name="adj" fmla="val 451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5</a:t>
            </a:r>
            <a:r>
              <a:rPr lang="ja-JP" altLang="en-US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．発明の内容</a:t>
            </a:r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（図を使っていただいて</a:t>
            </a:r>
            <a:r>
              <a:rPr lang="en-US" altLang="ja-JP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OK</a:t>
            </a:r>
            <a:r>
              <a:rPr lang="ja-JP" altLang="en-US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ですので、具体的に記載）</a:t>
            </a:r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6. </a:t>
            </a:r>
            <a:r>
              <a:rPr lang="ja-JP" altLang="en-US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発明による効果</a:t>
            </a:r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（数値等の検証データがあればなお良いです）</a:t>
            </a:r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ctr"/>
            <a:endParaRPr lang="ja-JP" alt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17FD486-C5C6-4278-BD55-6390C89B936A}"/>
              </a:ext>
            </a:extLst>
          </p:cNvPr>
          <p:cNvSpPr txBox="1"/>
          <p:nvPr/>
        </p:nvSpPr>
        <p:spPr>
          <a:xfrm>
            <a:off x="507125" y="49005"/>
            <a:ext cx="3105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+mn-ea"/>
              </a:rPr>
              <a:t>発明アイデアシート</a:t>
            </a:r>
          </a:p>
        </p:txBody>
      </p:sp>
    </p:spTree>
    <p:extLst>
      <p:ext uri="{BB962C8B-B14F-4D97-AF65-F5344CB8AC3E}">
        <p14:creationId xmlns:p14="http://schemas.microsoft.com/office/powerpoint/2010/main" val="2033947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1 つが点灯している 5 つの電球">
            <a:extLst>
              <a:ext uri="{FF2B5EF4-FFF2-40B4-BE49-F238E27FC236}">
                <a16:creationId xmlns:a16="http://schemas.microsoft.com/office/drawing/2014/main" id="{1E00E072-F280-4EB2-884E-3735E956F6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18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" y="254000"/>
            <a:ext cx="9901165" cy="6604000"/>
          </a:xfrm>
          <a:prstGeom prst="rect">
            <a:avLst/>
          </a:prstGeom>
          <a:gradFill>
            <a:gsLst>
              <a:gs pos="0">
                <a:srgbClr val="00B0F0">
                  <a:alpha val="0"/>
                  <a:lumMod val="0"/>
                  <a:lumOff val="100000"/>
                </a:srgbClr>
              </a:gs>
              <a:gs pos="0">
                <a:schemeClr val="bg1"/>
              </a:gs>
              <a:gs pos="15000">
                <a:schemeClr val="bg1">
                  <a:alpha val="0"/>
                  <a:lumMod val="0"/>
                  <a:lumOff val="100000"/>
                </a:schemeClr>
              </a:gs>
              <a:gs pos="100000">
                <a:srgbClr val="FFFF00"/>
              </a:gs>
            </a:gsLst>
            <a:lin ang="5400000" scaled="1"/>
          </a:gradFill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3CAA1B9-A643-4E21-876C-7C02AF4373E2}"/>
              </a:ext>
            </a:extLst>
          </p:cNvPr>
          <p:cNvSpPr/>
          <p:nvPr/>
        </p:nvSpPr>
        <p:spPr>
          <a:xfrm>
            <a:off x="0" y="0"/>
            <a:ext cx="9901164" cy="559676"/>
          </a:xfrm>
          <a:prstGeom prst="rect">
            <a:avLst/>
          </a:prstGeom>
          <a:gradFill>
            <a:gsLst>
              <a:gs pos="0">
                <a:srgbClr val="00B0F0">
                  <a:alpha val="0"/>
                  <a:lumMod val="0"/>
                  <a:lumOff val="100000"/>
                </a:srgbClr>
              </a:gs>
              <a:gs pos="0">
                <a:srgbClr val="00B050"/>
              </a:gs>
              <a:gs pos="48000">
                <a:srgbClr val="92D050"/>
              </a:gs>
              <a:gs pos="100000">
                <a:srgbClr val="00B0F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51104BB-8A71-442E-9119-B7C98A1333BA}"/>
              </a:ext>
            </a:extLst>
          </p:cNvPr>
          <p:cNvSpPr/>
          <p:nvPr/>
        </p:nvSpPr>
        <p:spPr>
          <a:xfrm>
            <a:off x="372309" y="862681"/>
            <a:ext cx="4501755" cy="5790323"/>
          </a:xfrm>
          <a:prstGeom prst="roundRect">
            <a:avLst>
              <a:gd name="adj" fmla="val 451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57175" indent="-257175">
              <a:buAutoNum type="arabicPeriod"/>
            </a:pPr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発明タイトル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エアバルーンを使った作業足場形成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2.  </a:t>
            </a:r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発明の技術分野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建設・電気工事に使用する器具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3</a:t>
            </a:r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．その分野の従来技術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建設や電気工事では従来より単管を組んで足場を形成していた。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4</a:t>
            </a:r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．従来技術の課題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しかし、タンク内部に足場を組む場合は、はしごや単管では、うまく作業スペースが取得できなかった。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ctr"/>
            <a:endParaRPr lang="ja-JP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3A36645-D583-42C9-B7AE-3768A668C161}"/>
              </a:ext>
            </a:extLst>
          </p:cNvPr>
          <p:cNvSpPr/>
          <p:nvPr/>
        </p:nvSpPr>
        <p:spPr>
          <a:xfrm>
            <a:off x="5016062" y="813676"/>
            <a:ext cx="4574978" cy="5824807"/>
          </a:xfrm>
          <a:prstGeom prst="roundRect">
            <a:avLst>
              <a:gd name="adj" fmla="val 451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5</a:t>
            </a:r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．発明の内容（図を使っていただいて</a:t>
            </a:r>
            <a:r>
              <a:rPr lang="en-US" altLang="ja-JP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OK</a:t>
            </a:r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）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エアーマットを膨らませて、タンク等の内部に足場を作ることで、容積いっぱいに足場ができる。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6. </a:t>
            </a:r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発明による効果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エアーマットで足場を組めば、タンク内部に作業スペースが確保できる。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ja-JP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17FD486-C5C6-4278-BD55-6390C89B936A}"/>
              </a:ext>
            </a:extLst>
          </p:cNvPr>
          <p:cNvSpPr txBox="1"/>
          <p:nvPr/>
        </p:nvSpPr>
        <p:spPr>
          <a:xfrm>
            <a:off x="199347" y="49005"/>
            <a:ext cx="4501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+mn-ea"/>
              </a:rPr>
              <a:t>記載例</a:t>
            </a:r>
            <a:r>
              <a:rPr lang="en-US" altLang="ja-JP" sz="2400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ja-JP" altLang="en-US" sz="2400" b="1" dirty="0">
                <a:solidFill>
                  <a:schemeClr val="bg1"/>
                </a:solidFill>
                <a:latin typeface="+mn-ea"/>
              </a:rPr>
              <a:t>：発明アイデアシート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C1CBBD-7B5C-4D1C-B316-E87C04CAC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406" y="1227025"/>
            <a:ext cx="3244289" cy="312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5CE9830-9611-407E-833F-7B575A4AAFD6}"/>
              </a:ext>
            </a:extLst>
          </p:cNvPr>
          <p:cNvSpPr txBox="1"/>
          <p:nvPr/>
        </p:nvSpPr>
        <p:spPr>
          <a:xfrm>
            <a:off x="4561841" y="219517"/>
            <a:ext cx="5221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作成者</a:t>
            </a:r>
            <a:r>
              <a:rPr lang="en-US" altLang="ja-JP" sz="1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:</a:t>
            </a:r>
            <a:r>
              <a:rPr lang="ja-JP" altLang="en-US" sz="1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　　　　　　作成日</a:t>
            </a:r>
            <a:r>
              <a:rPr lang="en-US" altLang="ja-JP" sz="1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:</a:t>
            </a:r>
            <a:r>
              <a:rPr lang="ja-JP" altLang="en-US" sz="1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年　月　日　　　　</a:t>
            </a:r>
          </a:p>
        </p:txBody>
      </p:sp>
    </p:spTree>
    <p:extLst>
      <p:ext uri="{BB962C8B-B14F-4D97-AF65-F5344CB8AC3E}">
        <p14:creationId xmlns:p14="http://schemas.microsoft.com/office/powerpoint/2010/main" val="3280546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1 つが点灯している 5 つの電球">
            <a:extLst>
              <a:ext uri="{FF2B5EF4-FFF2-40B4-BE49-F238E27FC236}">
                <a16:creationId xmlns:a16="http://schemas.microsoft.com/office/drawing/2014/main" id="{1E00E072-F280-4EB2-884E-3735E956F6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18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" y="254000"/>
            <a:ext cx="9901165" cy="6604000"/>
          </a:xfrm>
          <a:prstGeom prst="rect">
            <a:avLst/>
          </a:prstGeom>
          <a:gradFill>
            <a:gsLst>
              <a:gs pos="0">
                <a:srgbClr val="00B0F0">
                  <a:alpha val="0"/>
                  <a:lumMod val="0"/>
                  <a:lumOff val="100000"/>
                </a:srgbClr>
              </a:gs>
              <a:gs pos="0">
                <a:schemeClr val="bg1"/>
              </a:gs>
              <a:gs pos="15000">
                <a:schemeClr val="bg1">
                  <a:alpha val="0"/>
                  <a:lumMod val="0"/>
                  <a:lumOff val="100000"/>
                </a:schemeClr>
              </a:gs>
              <a:gs pos="100000">
                <a:srgbClr val="FFFF00"/>
              </a:gs>
            </a:gsLst>
            <a:lin ang="5400000" scaled="1"/>
          </a:gradFill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8E5C5DC-3A15-4036-83B1-CBBCABA0EB3B}"/>
              </a:ext>
            </a:extLst>
          </p:cNvPr>
          <p:cNvSpPr/>
          <p:nvPr/>
        </p:nvSpPr>
        <p:spPr>
          <a:xfrm>
            <a:off x="4836" y="-22337"/>
            <a:ext cx="9901164" cy="559676"/>
          </a:xfrm>
          <a:prstGeom prst="rect">
            <a:avLst/>
          </a:prstGeom>
          <a:gradFill>
            <a:gsLst>
              <a:gs pos="0">
                <a:srgbClr val="00B0F0">
                  <a:alpha val="0"/>
                  <a:lumMod val="0"/>
                  <a:lumOff val="100000"/>
                </a:srgbClr>
              </a:gs>
              <a:gs pos="0">
                <a:srgbClr val="00B050"/>
              </a:gs>
              <a:gs pos="48000">
                <a:srgbClr val="92D050"/>
              </a:gs>
              <a:gs pos="100000">
                <a:srgbClr val="00B0F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C208E49-715D-455B-A825-0401FC909733}"/>
              </a:ext>
            </a:extLst>
          </p:cNvPr>
          <p:cNvSpPr txBox="1"/>
          <p:nvPr/>
        </p:nvSpPr>
        <p:spPr>
          <a:xfrm>
            <a:off x="4561841" y="219517"/>
            <a:ext cx="5221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作成者</a:t>
            </a:r>
            <a:r>
              <a:rPr lang="en-US" altLang="ja-JP" sz="1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:</a:t>
            </a:r>
            <a:r>
              <a:rPr lang="ja-JP" altLang="en-US" sz="1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　　　　　　作成日</a:t>
            </a:r>
            <a:r>
              <a:rPr lang="en-US" altLang="ja-JP" sz="1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:</a:t>
            </a:r>
            <a:r>
              <a:rPr lang="ja-JP" altLang="en-US" sz="1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年　月　日　　　　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51104BB-8A71-442E-9119-B7C98A1333BA}"/>
              </a:ext>
            </a:extLst>
          </p:cNvPr>
          <p:cNvSpPr/>
          <p:nvPr/>
        </p:nvSpPr>
        <p:spPr>
          <a:xfrm>
            <a:off x="372309" y="862681"/>
            <a:ext cx="4501755" cy="5790323"/>
          </a:xfrm>
          <a:prstGeom prst="roundRect">
            <a:avLst>
              <a:gd name="adj" fmla="val 451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57175" indent="-257175">
              <a:buAutoNum type="arabicPeriod"/>
            </a:pPr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発明タイトル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工場のエアコン切り忘れ管理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2.  </a:t>
            </a:r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発明の技術分野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エアコン節電のための監視技術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3</a:t>
            </a:r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．その分野の従来技術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工場の別棟管理するにあたり、エアコンの消し忘れが発生してしまう。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社内ルールを作って、最終退社時に消すように張紙がしてある。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4</a:t>
            </a:r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．従来技術の課題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最終退社する社員が、張り紙がしてあっても消し忘れる。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ctr"/>
            <a:endParaRPr lang="ja-JP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3A36645-D583-42C9-B7AE-3768A668C161}"/>
              </a:ext>
            </a:extLst>
          </p:cNvPr>
          <p:cNvSpPr/>
          <p:nvPr/>
        </p:nvSpPr>
        <p:spPr>
          <a:xfrm>
            <a:off x="5016062" y="813676"/>
            <a:ext cx="4574978" cy="5824807"/>
          </a:xfrm>
          <a:prstGeom prst="roundRect">
            <a:avLst>
              <a:gd name="adj" fmla="val 451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5</a:t>
            </a:r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．発明の内容（図を使っていただいて</a:t>
            </a:r>
            <a:r>
              <a:rPr lang="en-US" altLang="ja-JP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OK</a:t>
            </a:r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）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タブレットで社内の全てのエアコンの電源状況を確認でき、電源オンオフの調整ができる。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6. </a:t>
            </a:r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発明による効果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社内の全てのエアコンの電源状況が常に本社で監視でき、節電が可能になる。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17FD486-C5C6-4278-BD55-6390C89B936A}"/>
              </a:ext>
            </a:extLst>
          </p:cNvPr>
          <p:cNvSpPr txBox="1"/>
          <p:nvPr/>
        </p:nvSpPr>
        <p:spPr>
          <a:xfrm>
            <a:off x="199347" y="49005"/>
            <a:ext cx="4501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+mn-ea"/>
              </a:rPr>
              <a:t>記載例</a:t>
            </a:r>
            <a:r>
              <a:rPr lang="en-US" altLang="ja-JP" sz="2400" b="1" dirty="0">
                <a:solidFill>
                  <a:schemeClr val="bg1"/>
                </a:solidFill>
                <a:latin typeface="+mn-ea"/>
              </a:rPr>
              <a:t>2</a:t>
            </a:r>
            <a:r>
              <a:rPr lang="ja-JP" altLang="en-US" sz="2400" b="1" dirty="0">
                <a:solidFill>
                  <a:schemeClr val="bg1"/>
                </a:solidFill>
                <a:latin typeface="+mn-ea"/>
              </a:rPr>
              <a:t>：発明アイデアシート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F9646C1-085F-4378-A0A7-E76FD1610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91" b="35119"/>
          <a:stretch/>
        </p:blipFill>
        <p:spPr bwMode="auto">
          <a:xfrm>
            <a:off x="5241538" y="1595120"/>
            <a:ext cx="3690408" cy="204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295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413</Words>
  <Application>Microsoft Office PowerPoint</Application>
  <PresentationFormat>A4 210 x 297 mm</PresentationFormat>
  <Paragraphs>121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HGSｺﾞｼｯｸE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小木 智彦</dc:creator>
  <cp:lastModifiedBy>小木 智彦</cp:lastModifiedBy>
  <cp:revision>13</cp:revision>
  <cp:lastPrinted>2021-01-13T03:20:45Z</cp:lastPrinted>
  <dcterms:created xsi:type="dcterms:W3CDTF">2021-01-13T02:31:32Z</dcterms:created>
  <dcterms:modified xsi:type="dcterms:W3CDTF">2021-03-15T02:46:26Z</dcterms:modified>
</cp:coreProperties>
</file>